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3" r:id="rId3"/>
    <p:sldId id="257" r:id="rId4"/>
    <p:sldId id="271" r:id="rId5"/>
    <p:sldId id="262" r:id="rId6"/>
    <p:sldId id="261" r:id="rId7"/>
    <p:sldId id="258" r:id="rId8"/>
    <p:sldId id="259" r:id="rId9"/>
    <p:sldId id="260" r:id="rId10"/>
    <p:sldId id="264" r:id="rId11"/>
    <p:sldId id="278" r:id="rId12"/>
    <p:sldId id="276" r:id="rId13"/>
    <p:sldId id="279" r:id="rId14"/>
    <p:sldId id="265" r:id="rId15"/>
    <p:sldId id="266" r:id="rId16"/>
    <p:sldId id="267" r:id="rId17"/>
    <p:sldId id="274" r:id="rId18"/>
    <p:sldId id="273" r:id="rId19"/>
  </p:sldIdLst>
  <p:sldSz cx="9144000" cy="6858000" type="screen4x3"/>
  <p:notesSz cx="7077075" cy="9382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5D4E-E00F-4291-AA39-E3F8598204B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81D0-6909-45B2-AF10-775C7CE90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5D4E-E00F-4291-AA39-E3F8598204B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81D0-6909-45B2-AF10-775C7CE90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5D4E-E00F-4291-AA39-E3F8598204B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81D0-6909-45B2-AF10-775C7CE90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5D4E-E00F-4291-AA39-E3F8598204B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81D0-6909-45B2-AF10-775C7CE90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5D4E-E00F-4291-AA39-E3F8598204B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81D0-6909-45B2-AF10-775C7CE90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5D4E-E00F-4291-AA39-E3F8598204B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81D0-6909-45B2-AF10-775C7CE90C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5D4E-E00F-4291-AA39-E3F8598204B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81D0-6909-45B2-AF10-775C7CE90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5D4E-E00F-4291-AA39-E3F8598204B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81D0-6909-45B2-AF10-775C7CE90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5D4E-E00F-4291-AA39-E3F8598204B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81D0-6909-45B2-AF10-775C7CE90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5D4E-E00F-4291-AA39-E3F8598204B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DD81D0-6909-45B2-AF10-775C7CE90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5D4E-E00F-4291-AA39-E3F8598204B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81D0-6909-45B2-AF10-775C7CE90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01E5D4E-E00F-4291-AA39-E3F8598204BC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1DD81D0-6909-45B2-AF10-775C7CE90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84914" y="914400"/>
            <a:ext cx="19812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45270" y="1722375"/>
            <a:ext cx="5648623" cy="1204306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Mentschen</a:t>
            </a:r>
            <a:r>
              <a:rPr lang="en-US" sz="3600" dirty="0" smtClean="0"/>
              <a:t> Training</a:t>
            </a:r>
            <a:br>
              <a:rPr lang="en-US" sz="3600" dirty="0" smtClean="0"/>
            </a:br>
            <a:r>
              <a:rPr lang="en-US" sz="4000" i="1" dirty="0" smtClean="0"/>
              <a:t>Active Listening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June 7, 2012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46482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Paul Davidson, PhD</a:t>
            </a:r>
          </a:p>
          <a:p>
            <a:r>
              <a:rPr lang="en-US" sz="1800" b="1" dirty="0" smtClean="0"/>
              <a:t>V.P. of Training, New England Region</a:t>
            </a:r>
            <a:endParaRPr lang="en-US" sz="1800" b="1" dirty="0"/>
          </a:p>
        </p:txBody>
      </p:sp>
      <p:pic>
        <p:nvPicPr>
          <p:cNvPr id="1026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09825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Empathizing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Trying to put yourself in the others’ position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Set aside your own views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Acknowledge the speaker’s feelings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Your feelings are in synch with the speaker’s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Don’t give advice</a:t>
            </a:r>
          </a:p>
          <a:p>
            <a:pPr lvl="2">
              <a:buFont typeface="Wingdings" pitchFamily="2" charset="2"/>
              <a:buChar char="Ø"/>
            </a:pPr>
            <a:endParaRPr lang="en-US" sz="2400" dirty="0" smtClean="0"/>
          </a:p>
          <a:p>
            <a:pPr lvl="2">
              <a:buFont typeface="Wingdings" pitchFamily="2" charset="2"/>
              <a:buChar char="Ø"/>
            </a:pPr>
            <a:endParaRPr lang="en-US" sz="2400" dirty="0"/>
          </a:p>
        </p:txBody>
      </p:sp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39048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Leading Questions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Keeps conversation going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Can amplify a story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Reflects interest in discussion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Examples:  What happened next?</a:t>
            </a:r>
          </a:p>
          <a:p>
            <a:pPr marL="1627632" lvl="8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Could you tell us more?</a:t>
            </a:r>
          </a:p>
          <a:p>
            <a:pPr marL="1627632" lvl="8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Would like to talk about that?</a:t>
            </a:r>
          </a:p>
          <a:p>
            <a:pPr lvl="2">
              <a:buFont typeface="Wingdings" pitchFamily="2" charset="2"/>
              <a:buChar char="Ø"/>
            </a:pPr>
            <a:endParaRPr lang="en-US" sz="2400" dirty="0" smtClean="0"/>
          </a:p>
          <a:p>
            <a:pPr lvl="2">
              <a:buFont typeface="Wingdings" pitchFamily="2" charset="2"/>
              <a:buChar char="Ø"/>
            </a:pPr>
            <a:endParaRPr lang="en-US" sz="2400" dirty="0" smtClean="0"/>
          </a:p>
          <a:p>
            <a:pPr lvl="2">
              <a:buFont typeface="Wingdings" pitchFamily="2" charset="2"/>
              <a:buChar char="Ø"/>
            </a:pPr>
            <a:endParaRPr lang="en-US" sz="2400" dirty="0"/>
          </a:p>
        </p:txBody>
      </p:sp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9191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761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Restating – “Let me make sure I understand you”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Summarizing – “So what you’re saying is…”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Labeling emotions – “It sounds like you’re feeling…”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Validating experiences – “I appreciate you talking about such a tough situation.”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Probing further – “What do you think would happen if”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Silence 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Redirection if things get uncomfortable</a:t>
            </a:r>
            <a:endParaRPr lang="en-US" sz="2400" b="0" dirty="0"/>
          </a:p>
        </p:txBody>
      </p:sp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5791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761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Minimal encouragers – “Uh huh”, “OK”, “and”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Feedback – “My take on this is…”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Pauses – Hold back to emphasize a point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Consequences – “Do you remember what happened the last time you did that?”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“I” Statements – keeps the focus on issues and offers emotional input</a:t>
            </a:r>
          </a:p>
          <a:p>
            <a:pPr marL="0" indent="0"/>
            <a:endParaRPr lang="en-US" sz="2400" b="0" dirty="0"/>
          </a:p>
        </p:txBody>
      </p:sp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16481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7520940" cy="357984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“I” Statements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Summarize something specific you heard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Tell how that makes you feel by using “I”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State what you would like to see happen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Decreases defensiveness on the part of the other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Increases productive dialogue</a:t>
            </a:r>
          </a:p>
          <a:p>
            <a:pPr lvl="2">
              <a:buFont typeface="Wingdings" pitchFamily="2" charset="2"/>
              <a:buChar char="Ø"/>
            </a:pPr>
            <a:endParaRPr lang="en-US" sz="2400" dirty="0"/>
          </a:p>
          <a:p>
            <a:pPr marL="0" lvl="1" indent="0">
              <a:buNone/>
            </a:pPr>
            <a:endParaRPr lang="en-US" sz="2400" dirty="0" smtClean="0"/>
          </a:p>
        </p:txBody>
      </p:sp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81682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an I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787640" cy="3579849"/>
          </a:xfrm>
        </p:spPr>
        <p:txBody>
          <a:bodyPr>
            <a:no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0" dirty="0" smtClean="0"/>
              <a:t>Say </a:t>
            </a:r>
            <a:r>
              <a:rPr lang="en-US" sz="2400" b="0" dirty="0"/>
              <a:t>‘l’ (instead of ‘you’ or ‘they’) </a:t>
            </a:r>
            <a:endParaRPr lang="en-US" sz="2400" b="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b="0" dirty="0" smtClean="0"/>
              <a:t>State your feeling </a:t>
            </a:r>
            <a:endParaRPr lang="en-US" sz="2400" b="0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b="0" dirty="0" smtClean="0"/>
              <a:t>Describe </a:t>
            </a:r>
            <a:r>
              <a:rPr lang="en-US" sz="2400" b="0" dirty="0"/>
              <a:t>what </a:t>
            </a:r>
            <a:r>
              <a:rPr lang="en-US" sz="2400" b="0" dirty="0" smtClean="0"/>
              <a:t>you observed that created emotion </a:t>
            </a:r>
            <a:endParaRPr lang="en-US" sz="2400" b="0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b="0" dirty="0" smtClean="0"/>
              <a:t>Explain what </a:t>
            </a:r>
            <a:r>
              <a:rPr lang="en-US" sz="2400" b="0" dirty="0"/>
              <a:t>it is </a:t>
            </a:r>
            <a:r>
              <a:rPr lang="en-US" sz="2400" b="0" dirty="0" smtClean="0"/>
              <a:t>you are reacting to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b="0" dirty="0" smtClean="0"/>
              <a:t>Offer a positive </a:t>
            </a:r>
            <a:r>
              <a:rPr lang="en-US" sz="2400" b="0" dirty="0"/>
              <a:t>alternative to the </a:t>
            </a:r>
            <a:r>
              <a:rPr lang="en-US" sz="2400" b="0" dirty="0" smtClean="0"/>
              <a:t>behavior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b="0" i="1" dirty="0" smtClean="0"/>
              <a:t>#</a:t>
            </a:r>
            <a:r>
              <a:rPr lang="en-US" sz="2400" b="0" i="1" dirty="0"/>
              <a:t>1 I feel ---- #2 ---- when ---- #3 ---- because ----#4---- I’d appreciate it if ---- #5 ----</a:t>
            </a:r>
            <a:endParaRPr lang="en-US" sz="2400" dirty="0"/>
          </a:p>
        </p:txBody>
      </p:sp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31771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killers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Why questions – create defensiveness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False reassurance 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Giving unsolicited advice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Trying to force someone to talk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Preaching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Interrupting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Patronizing – “I know just how you feel”</a:t>
            </a:r>
          </a:p>
          <a:p>
            <a:pPr>
              <a:buFont typeface="Wingdings" pitchFamily="2" charset="2"/>
              <a:buChar char="Ø"/>
            </a:pPr>
            <a:endParaRPr lang="en-US" sz="2400" b="0" dirty="0" smtClean="0"/>
          </a:p>
          <a:p>
            <a:endParaRPr lang="en-US" b="0" dirty="0"/>
          </a:p>
        </p:txBody>
      </p:sp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92693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listening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3990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Break up into pairs, switch for each topic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Take turns listening to each other for 3 minutes</a:t>
            </a:r>
          </a:p>
          <a:p>
            <a:pPr>
              <a:buFont typeface="Wingdings" pitchFamily="2" charset="2"/>
              <a:buChar char="Ø"/>
            </a:pPr>
            <a:r>
              <a:rPr lang="en-US" sz="2400" b="0" dirty="0" smtClean="0"/>
              <a:t>After each issue, provide 30 seconds of feedback to your partner about the experience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Discuss </a:t>
            </a:r>
            <a:r>
              <a:rPr lang="en-US" sz="2400" dirty="0"/>
              <a:t>why you got involved in </a:t>
            </a:r>
            <a:r>
              <a:rPr lang="en-US" sz="2400" dirty="0" smtClean="0"/>
              <a:t>FJMC (use only </a:t>
            </a:r>
            <a:r>
              <a:rPr lang="en-US" sz="2400" dirty="0" err="1" smtClean="0"/>
              <a:t>nonverbals</a:t>
            </a:r>
            <a:r>
              <a:rPr lang="en-US" sz="2400" dirty="0" smtClean="0"/>
              <a:t> and minimal prompts)</a:t>
            </a:r>
            <a:endParaRPr lang="en-US" sz="2400" dirty="0"/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Describe a challenge you faced at work (use open ended questions and paraphrasing)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b="0" dirty="0" smtClean="0"/>
              <a:t>Talk about a time when you doubted yourself (use reflection and interpretation)</a:t>
            </a:r>
          </a:p>
          <a:p>
            <a:pPr marL="0" lvl="1" indent="0">
              <a:buNone/>
            </a:pPr>
            <a:endParaRPr lang="en-US" sz="2400" b="0" dirty="0" smtClean="0"/>
          </a:p>
          <a:p>
            <a:pPr lvl="1">
              <a:buFont typeface="Wingdings" pitchFamily="2" charset="2"/>
              <a:buChar char="Ø"/>
            </a:pPr>
            <a:endParaRPr lang="en-US" sz="2400" b="0" dirty="0" smtClean="0"/>
          </a:p>
        </p:txBody>
      </p:sp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5791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Comments?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/>
              <a:t>Thank you for</a:t>
            </a:r>
          </a:p>
          <a:p>
            <a:pPr algn="ctr"/>
            <a:r>
              <a:rPr lang="en-US" sz="8000" dirty="0" smtClean="0"/>
              <a:t>actively listening!</a:t>
            </a:r>
            <a:endParaRPr lang="en-US" sz="8000" dirty="0"/>
          </a:p>
        </p:txBody>
      </p:sp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5791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Active Listening – Enhancing communication by utilizing skills which maximize understanding</a:t>
            </a:r>
          </a:p>
          <a:p>
            <a:pPr marL="0" indent="0"/>
            <a:endParaRPr lang="en-US" sz="2400" dirty="0" smtClean="0"/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 Requires effort by the listener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  Engages the speaker more fully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Elicits more information from the speaker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Creates a positive environment for conversing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Reinforces interest and comprehension</a:t>
            </a:r>
          </a:p>
          <a:p>
            <a:pPr marL="237744" lvl="2" indent="0">
              <a:buNone/>
            </a:pPr>
            <a:endParaRPr lang="en-US" sz="2400" dirty="0" smtClean="0"/>
          </a:p>
          <a:p>
            <a:pPr marL="0" indent="0"/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4136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Promotes greater communication within HMV sessions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Crucial to mentoring others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Essential to quality leadership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E</a:t>
            </a:r>
            <a:r>
              <a:rPr lang="en-US" sz="2400" dirty="0" smtClean="0"/>
              <a:t>nhance interpersonal relations at home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Advantageous in work situations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65076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Allows for greater diversity of perspectives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Increases communication satisfaction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Helps overcome a tendency to give advice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Aids in the development of speaking confidence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60% of organizational errors are linked to some failure to actively listen (</a:t>
            </a:r>
            <a:r>
              <a:rPr lang="en-US" sz="2400" dirty="0" err="1" smtClean="0"/>
              <a:t>Wheless</a:t>
            </a:r>
            <a:r>
              <a:rPr lang="en-US" sz="2400" dirty="0" smtClean="0"/>
              <a:t>, 1998)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15357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Focused attention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Undivided attention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Look directly at the speaker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Avoid outside distractions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Demonstrate you are listening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Non-verbal communication</a:t>
            </a:r>
          </a:p>
          <a:p>
            <a:pPr lvl="3">
              <a:buFont typeface="Wingdings" pitchFamily="2" charset="2"/>
              <a:buChar char="Ø"/>
            </a:pPr>
            <a:r>
              <a:rPr lang="en-US" sz="2400" dirty="0" smtClean="0"/>
              <a:t>Nods, open arms, smiling, etc.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Utilize short comments to keep conversation going</a:t>
            </a:r>
          </a:p>
        </p:txBody>
      </p:sp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07913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Offer </a:t>
            </a:r>
            <a:r>
              <a:rPr lang="en-US" sz="2400" dirty="0" smtClean="0"/>
              <a:t>feedback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Paraphrase to ensure comprehension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Clarify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Summarize</a:t>
            </a: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Respond </a:t>
            </a:r>
            <a:r>
              <a:rPr lang="en-US" sz="2400" dirty="0" smtClean="0"/>
              <a:t>appropriately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Try not to interrupt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Golden rule</a:t>
            </a: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Don’t rush to </a:t>
            </a:r>
            <a:r>
              <a:rPr lang="en-US" sz="2400" dirty="0" smtClean="0"/>
              <a:t>judge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Hear speaker thoroughly before commenting</a:t>
            </a:r>
            <a:endParaRPr lang="en-US" sz="2400" dirty="0"/>
          </a:p>
        </p:txBody>
      </p:sp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04451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active listening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3300329"/>
              </p:ext>
            </p:extLst>
          </p:nvPr>
        </p:nvGraphicFramePr>
        <p:xfrm>
          <a:off x="822325" y="1100138"/>
          <a:ext cx="7521576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07192"/>
                <a:gridCol w="2507192"/>
                <a:gridCol w="25071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Repeating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Paraphrasing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Reflecting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Restating</a:t>
                      </a:r>
                      <a:r>
                        <a:rPr lang="en-US" baseline="0" dirty="0" smtClean="0"/>
                        <a:t> the message in the speaker’s own words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Using words similar to the speaker’s to convey</a:t>
                      </a:r>
                      <a:r>
                        <a:rPr lang="en-US" baseline="0" dirty="0" smtClean="0"/>
                        <a:t> understanding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Utilizing</a:t>
                      </a:r>
                      <a:r>
                        <a:rPr lang="en-US" baseline="0" dirty="0" smtClean="0"/>
                        <a:t> your own words to deepen understanding of what the speaker has said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“You</a:t>
                      </a:r>
                      <a:r>
                        <a:rPr lang="en-US" baseline="0" dirty="0" smtClean="0"/>
                        <a:t> said….”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“You seem to be saying…”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“Based on what you said, I think…”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72867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Nonverbal communication</a:t>
            </a:r>
          </a:p>
          <a:p>
            <a:pPr marL="345186" lvl="2" indent="-285750">
              <a:buFont typeface="Wingdings" pitchFamily="2" charset="2"/>
              <a:buChar char="Ø"/>
            </a:pPr>
            <a:r>
              <a:rPr lang="en-US" sz="2400" dirty="0" smtClean="0"/>
              <a:t>Body posture</a:t>
            </a:r>
          </a:p>
          <a:p>
            <a:pPr marL="345186" lvl="2" indent="-285750">
              <a:buFont typeface="Wingdings" pitchFamily="2" charset="2"/>
              <a:buChar char="Ø"/>
            </a:pPr>
            <a:r>
              <a:rPr lang="en-US" sz="2400" dirty="0" smtClean="0"/>
              <a:t>Tone</a:t>
            </a:r>
          </a:p>
          <a:p>
            <a:pPr marL="345186" lvl="2" indent="-285750">
              <a:buFont typeface="Wingdings" pitchFamily="2" charset="2"/>
              <a:buChar char="Ø"/>
            </a:pPr>
            <a:r>
              <a:rPr lang="en-US" sz="2400" dirty="0" smtClean="0"/>
              <a:t>Eye contact</a:t>
            </a:r>
          </a:p>
          <a:p>
            <a:pPr marL="345186" lvl="2" indent="-285750">
              <a:buFont typeface="Wingdings" pitchFamily="2" charset="2"/>
              <a:buChar char="Ø"/>
            </a:pPr>
            <a:r>
              <a:rPr lang="en-US" sz="2400" dirty="0" smtClean="0"/>
              <a:t>Reinforcing gestures</a:t>
            </a:r>
          </a:p>
          <a:p>
            <a:pPr marL="573786" lvl="3" indent="-285750">
              <a:buFont typeface="Wingdings" pitchFamily="2" charset="2"/>
              <a:buChar char="Ø"/>
            </a:pPr>
            <a:r>
              <a:rPr lang="en-US" sz="2400" dirty="0" smtClean="0"/>
              <a:t>Smiling</a:t>
            </a:r>
          </a:p>
          <a:p>
            <a:pPr marL="573786" lvl="3" indent="-285750">
              <a:buFont typeface="Wingdings" pitchFamily="2" charset="2"/>
              <a:buChar char="Ø"/>
            </a:pPr>
            <a:r>
              <a:rPr lang="en-US" sz="2400" dirty="0" smtClean="0"/>
              <a:t>Nodding</a:t>
            </a:r>
          </a:p>
          <a:p>
            <a:pPr marL="573786" lvl="3" indent="-285750">
              <a:buFont typeface="Wingdings" pitchFamily="2" charset="2"/>
              <a:buChar char="Ø"/>
            </a:pPr>
            <a:r>
              <a:rPr lang="en-US" sz="2400" dirty="0" smtClean="0"/>
              <a:t>Facial reactions</a:t>
            </a:r>
          </a:p>
        </p:txBody>
      </p:sp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15182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761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Open-ended Questions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Require a response other than “yes” or “no”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Encourages greater exposition of a topic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Suggests there is no right or wrong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Focuses on developing ideas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Values discussion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Examples</a:t>
            </a:r>
            <a:r>
              <a:rPr lang="en-US" sz="2400" dirty="0"/>
              <a:t>:</a:t>
            </a:r>
            <a:r>
              <a:rPr lang="en-US" sz="2400" dirty="0" smtClean="0"/>
              <a:t>  How did you feel about... ?</a:t>
            </a:r>
          </a:p>
          <a:p>
            <a:pPr marL="1627632" lvl="8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What is the importance of….to you?</a:t>
            </a:r>
          </a:p>
          <a:p>
            <a:pPr marL="1627632" lvl="8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Who has influenced you…?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</p:txBody>
      </p:sp>
      <p:pic>
        <p:nvPicPr>
          <p:cNvPr id="4" name="Picture 2" descr="https://encrypted-tbn3.google.com/images?q=tbn:ANd9GcQ8j_jc24RkQMhfta89NpJW32e9ESYrO-GpFSRnricehsGcF4jq4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19800"/>
            <a:ext cx="1066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6531" y="5040531"/>
            <a:ext cx="1817469" cy="181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28487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1458</TotalTime>
  <Words>734</Words>
  <Application>Microsoft Office PowerPoint</Application>
  <PresentationFormat>On-screen Show (4:3)</PresentationFormat>
  <Paragraphs>134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Angles</vt:lpstr>
      <vt:lpstr>Mentschen Training Active Listening  June 7, 2012 </vt:lpstr>
      <vt:lpstr>definition</vt:lpstr>
      <vt:lpstr>importance</vt:lpstr>
      <vt:lpstr>VALUE</vt:lpstr>
      <vt:lpstr>Key components</vt:lpstr>
      <vt:lpstr>Key components</vt:lpstr>
      <vt:lpstr>Levels of active listening</vt:lpstr>
      <vt:lpstr>tools</vt:lpstr>
      <vt:lpstr>tools</vt:lpstr>
      <vt:lpstr>Tools </vt:lpstr>
      <vt:lpstr>Tools </vt:lpstr>
      <vt:lpstr>tools</vt:lpstr>
      <vt:lpstr>tools</vt:lpstr>
      <vt:lpstr>Tools </vt:lpstr>
      <vt:lpstr>Making an I statement</vt:lpstr>
      <vt:lpstr>Communication killers</vt:lpstr>
      <vt:lpstr>Active listening exercise</vt:lpstr>
      <vt:lpstr>Questions? Comments?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Mentschen Training Active Listening  June 7, 2012</dc:title>
  <dc:creator>Susan</dc:creator>
  <cp:lastModifiedBy>Partners Information Systems</cp:lastModifiedBy>
  <cp:revision>26</cp:revision>
  <cp:lastPrinted>2012-06-07T03:24:31Z</cp:lastPrinted>
  <dcterms:created xsi:type="dcterms:W3CDTF">2012-05-30T01:42:48Z</dcterms:created>
  <dcterms:modified xsi:type="dcterms:W3CDTF">2015-01-06T00:10:07Z</dcterms:modified>
</cp:coreProperties>
</file>